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panose="020B0503030501040103" pitchFamily="34" charset="0"/>
      <p:regular r:id="rId15"/>
    </p:embeddedFont>
    <p:embeddedFont>
      <p:font typeface="Poppins ExtraBold" panose="020B0604020202020204" pitchFamily="34" charset="0"/>
      <p:regular r:id="rId16"/>
      <p:bold r:id="rId17"/>
      <p:italic r:id="rId18"/>
      <p:boldItalic r:id="rId19"/>
    </p:embeddedFont>
    <p:embeddedFont>
      <p:font typeface="Poppins ExtraBold Bold" pitchFamily="2" charset="77"/>
      <p:regular r:id="rId20"/>
      <p:bold r:id="rId21"/>
    </p:embeddedFont>
    <p:embeddedFont>
      <p:font typeface="Poppins Medium" panose="020B0604020202020204" pitchFamily="34" charset="0"/>
      <p:regular r:id="rId22"/>
      <p:italic r:id="rId23"/>
    </p:embeddedFont>
    <p:embeddedFont>
      <p:font typeface="Poppins Medium Bold" pitchFamily="2" charset="77"/>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9" autoAdjust="0"/>
  </p:normalViewPr>
  <p:slideViewPr>
    <p:cSldViewPr>
      <p:cViewPr varScale="1">
        <p:scale>
          <a:sx n="60" d="100"/>
          <a:sy n="60" d="100"/>
        </p:scale>
        <p:origin x="200"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12.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jpeg"/><Relationship Id="rId4" Type="http://schemas.openxmlformats.org/officeDocument/2006/relationships/image" Target="../media/image19.sv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12.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 Id="rId1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0.jpe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jpeg"/><Relationship Id="rId3" Type="http://schemas.openxmlformats.org/officeDocument/2006/relationships/image" Target="../media/image8.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12.svg"/><Relationship Id="rId10" Type="http://schemas.openxmlformats.org/officeDocument/2006/relationships/image" Target="../media/image41.svg"/><Relationship Id="rId4" Type="http://schemas.openxmlformats.org/officeDocument/2006/relationships/image" Target="../media/image11.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0.svg"/><Relationship Id="rId3" Type="http://schemas.openxmlformats.org/officeDocument/2006/relationships/image" Target="../media/image18.png"/><Relationship Id="rId7" Type="http://schemas.openxmlformats.org/officeDocument/2006/relationships/image" Target="../media/image46.jpeg"/><Relationship Id="rId12" Type="http://schemas.openxmlformats.org/officeDocument/2006/relationships/image" Target="../media/image49.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48.svg"/><Relationship Id="rId5" Type="http://schemas.openxmlformats.org/officeDocument/2006/relationships/image" Target="../media/image8.pn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19.svg"/><Relationship Id="rId9" Type="http://schemas.openxmlformats.org/officeDocument/2006/relationships/image" Target="../media/image22.sv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56.jpeg"/><Relationship Id="rId4" Type="http://schemas.openxmlformats.org/officeDocument/2006/relationships/image" Target="../media/image12.sv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117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32886" y="1455461"/>
            <a:ext cx="5957358" cy="7766685"/>
            <a:chOff x="0" y="0"/>
            <a:chExt cx="4870704" cy="6350000"/>
          </a:xfrm>
        </p:grpSpPr>
        <p:sp>
          <p:nvSpPr>
            <p:cNvPr id="3" name="Freeform 3"/>
            <p:cNvSpPr/>
            <p:nvPr/>
          </p:nvSpPr>
          <p:spPr>
            <a:xfrm>
              <a:off x="0" y="0"/>
              <a:ext cx="4870704" cy="6350000"/>
            </a:xfrm>
            <a:custGeom>
              <a:avLst/>
              <a:gdLst/>
              <a:ahLst/>
              <a:cxnLst/>
              <a:rect l="l" t="t" r="r" b="b"/>
              <a:pathLst>
                <a:path w="4870704" h="6350000">
                  <a:moveTo>
                    <a:pt x="4870704" y="0"/>
                  </a:moveTo>
                  <a:lnTo>
                    <a:pt x="4870704" y="4086098"/>
                  </a:lnTo>
                  <a:cubicBezTo>
                    <a:pt x="4870704" y="5336286"/>
                    <a:pt x="3780536" y="6349873"/>
                    <a:pt x="2435606" y="6350000"/>
                  </a:cubicBezTo>
                  <a:lnTo>
                    <a:pt x="2435098" y="6350000"/>
                  </a:lnTo>
                  <a:cubicBezTo>
                    <a:pt x="1090676" y="6349873"/>
                    <a:pt x="635" y="5336921"/>
                    <a:pt x="0" y="4087241"/>
                  </a:cubicBezTo>
                  <a:lnTo>
                    <a:pt x="0" y="0"/>
                  </a:lnTo>
                  <a:cubicBezTo>
                    <a:pt x="772668" y="209804"/>
                    <a:pt x="1589913" y="322326"/>
                    <a:pt x="2435352" y="322326"/>
                  </a:cubicBezTo>
                  <a:cubicBezTo>
                    <a:pt x="3280918" y="322326"/>
                    <a:pt x="4098163" y="209804"/>
                    <a:pt x="4870704" y="0"/>
                  </a:cubicBezTo>
                  <a:close/>
                </a:path>
              </a:pathLst>
            </a:custGeom>
            <a:solidFill>
              <a:srgbClr val="000000">
                <a:alpha val="10980"/>
              </a:srgbClr>
            </a:solidFill>
            <a:ln w="12700">
              <a:solidFill>
                <a:srgbClr val="000000"/>
              </a:solidFill>
            </a:ln>
          </p:spPr>
        </p:sp>
      </p:grpSp>
      <p:grpSp>
        <p:nvGrpSpPr>
          <p:cNvPr id="4" name="Group 4"/>
          <p:cNvGrpSpPr>
            <a:grpSpLocks noChangeAspect="1"/>
          </p:cNvGrpSpPr>
          <p:nvPr/>
        </p:nvGrpSpPr>
        <p:grpSpPr>
          <a:xfrm>
            <a:off x="10751171" y="1260158"/>
            <a:ext cx="5957358" cy="7766685"/>
            <a:chOff x="0" y="0"/>
            <a:chExt cx="4870704" cy="6350000"/>
          </a:xfrm>
        </p:grpSpPr>
        <p:sp>
          <p:nvSpPr>
            <p:cNvPr id="5" name="Freeform 5"/>
            <p:cNvSpPr/>
            <p:nvPr/>
          </p:nvSpPr>
          <p:spPr>
            <a:xfrm>
              <a:off x="0" y="0"/>
              <a:ext cx="4870704" cy="6350000"/>
            </a:xfrm>
            <a:custGeom>
              <a:avLst/>
              <a:gdLst/>
              <a:ahLst/>
              <a:cxnLst/>
              <a:rect l="l" t="t" r="r" b="b"/>
              <a:pathLst>
                <a:path w="4870704" h="6350000">
                  <a:moveTo>
                    <a:pt x="4870704" y="0"/>
                  </a:moveTo>
                  <a:lnTo>
                    <a:pt x="4870704" y="4086098"/>
                  </a:lnTo>
                  <a:cubicBezTo>
                    <a:pt x="4870704" y="5336286"/>
                    <a:pt x="3780536" y="6349873"/>
                    <a:pt x="2435606" y="6350000"/>
                  </a:cubicBezTo>
                  <a:lnTo>
                    <a:pt x="2435098" y="6350000"/>
                  </a:lnTo>
                  <a:cubicBezTo>
                    <a:pt x="1090676" y="6349873"/>
                    <a:pt x="635" y="5336921"/>
                    <a:pt x="0" y="4087241"/>
                  </a:cubicBezTo>
                  <a:lnTo>
                    <a:pt x="0" y="0"/>
                  </a:lnTo>
                  <a:cubicBezTo>
                    <a:pt x="772668" y="209804"/>
                    <a:pt x="1589913" y="322326"/>
                    <a:pt x="2435352" y="322326"/>
                  </a:cubicBezTo>
                  <a:cubicBezTo>
                    <a:pt x="3280918" y="322326"/>
                    <a:pt x="4098163" y="209804"/>
                    <a:pt x="4870704" y="0"/>
                  </a:cubicBezTo>
                  <a:close/>
                </a:path>
              </a:pathLst>
            </a:custGeom>
            <a:blipFill>
              <a:blip r:embed="rId2"/>
              <a:stretch>
                <a:fillRect l="-47839" r="-47839"/>
              </a:stretch>
            </a:blipFill>
          </p:spPr>
        </p:sp>
      </p:grpSp>
      <p:pic>
        <p:nvPicPr>
          <p:cNvPr id="6" name="Picture 6"/>
          <p:cNvPicPr>
            <a:picLocks noChangeAspect="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311410" y="4949649"/>
            <a:ext cx="9022938" cy="3214422"/>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22612" y="-717635"/>
            <a:ext cx="13427319" cy="1342731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39985" y="4708871"/>
            <a:ext cx="9022938" cy="3214422"/>
          </a:xfrm>
          <a:prstGeom prst="rect">
            <a:avLst/>
          </a:prstGeom>
        </p:spPr>
      </p:pic>
      <p:pic>
        <p:nvPicPr>
          <p:cNvPr id="9" name="Picture 9"/>
          <p:cNvPicPr>
            <a:picLocks noChangeAspect="1"/>
          </p:cNvPicPr>
          <p:nvPr/>
        </p:nvPicPr>
        <p:blipFill>
          <a:blip r:embed="rId9"/>
          <a:srcRect/>
          <a:stretch>
            <a:fillRect/>
          </a:stretch>
        </p:blipFill>
        <p:spPr>
          <a:xfrm>
            <a:off x="8537603" y="5143500"/>
            <a:ext cx="2395283" cy="2390474"/>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564160" y="5143500"/>
            <a:ext cx="2300252" cy="2300252"/>
          </a:xfrm>
          <a:prstGeom prst="rect">
            <a:avLst/>
          </a:prstGeom>
        </p:spPr>
      </p:pic>
      <p:pic>
        <p:nvPicPr>
          <p:cNvPr id="11" name="Picture 11"/>
          <p:cNvPicPr>
            <a:picLocks noChangeAspect="1"/>
          </p:cNvPicPr>
          <p:nvPr/>
        </p:nvPicPr>
        <p:blipFill>
          <a:blip r:embed="rId9"/>
          <a:srcRect/>
          <a:stretch>
            <a:fillRect/>
          </a:stretch>
        </p:blipFill>
        <p:spPr>
          <a:xfrm>
            <a:off x="8742586" y="5338804"/>
            <a:ext cx="1950945" cy="1947027"/>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792683" y="5372022"/>
            <a:ext cx="1843207" cy="1843207"/>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217401" y="5702096"/>
            <a:ext cx="993770" cy="1183060"/>
          </a:xfrm>
          <a:prstGeom prst="rect">
            <a:avLst/>
          </a:prstGeom>
        </p:spPr>
      </p:pic>
      <p:grpSp>
        <p:nvGrpSpPr>
          <p:cNvPr id="14" name="Group 14"/>
          <p:cNvGrpSpPr/>
          <p:nvPr/>
        </p:nvGrpSpPr>
        <p:grpSpPr>
          <a:xfrm>
            <a:off x="891047" y="710134"/>
            <a:ext cx="3086100" cy="308610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3476886" y="1559768"/>
            <a:ext cx="791993" cy="791993"/>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515085" y="1607591"/>
            <a:ext cx="715595" cy="715595"/>
          </a:xfrm>
          <a:prstGeom prst="rect">
            <a:avLst/>
          </a:prstGeom>
        </p:spPr>
      </p:pic>
      <p:grpSp>
        <p:nvGrpSpPr>
          <p:cNvPr id="21" name="Group 21"/>
          <p:cNvGrpSpPr/>
          <p:nvPr/>
        </p:nvGrpSpPr>
        <p:grpSpPr>
          <a:xfrm>
            <a:off x="803775" y="2610982"/>
            <a:ext cx="791993" cy="791993"/>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41974" y="2658805"/>
            <a:ext cx="715595" cy="715595"/>
          </a:xfrm>
          <a:prstGeom prst="rect">
            <a:avLst/>
          </a:prstGeom>
        </p:spPr>
      </p:pic>
      <p:grpSp>
        <p:nvGrpSpPr>
          <p:cNvPr id="25" name="Group 25"/>
          <p:cNvGrpSpPr/>
          <p:nvPr/>
        </p:nvGrpSpPr>
        <p:grpSpPr>
          <a:xfrm rot="2943614">
            <a:off x="14650997" y="412714"/>
            <a:ext cx="3086100" cy="308610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2943614">
            <a:off x="16965507" y="2451735"/>
            <a:ext cx="791993" cy="791993"/>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1" name="Picture 3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943614">
            <a:off x="16996436" y="2496241"/>
            <a:ext cx="715595" cy="715595"/>
          </a:xfrm>
          <a:prstGeom prst="rect">
            <a:avLst/>
          </a:prstGeom>
        </p:spPr>
      </p:pic>
      <p:sp>
        <p:nvSpPr>
          <p:cNvPr id="32" name="AutoShape 32"/>
          <p:cNvSpPr/>
          <p:nvPr/>
        </p:nvSpPr>
        <p:spPr>
          <a:xfrm>
            <a:off x="16194047" y="9660820"/>
            <a:ext cx="1167456" cy="0"/>
          </a:xfrm>
          <a:prstGeom prst="line">
            <a:avLst/>
          </a:prstGeom>
          <a:ln w="38100" cap="flat">
            <a:solidFill>
              <a:srgbClr val="FFFFFF"/>
            </a:solidFill>
            <a:prstDash val="solid"/>
            <a:headEnd type="none" w="sm" len="sm"/>
            <a:tailEnd type="arrow" w="med" len="sm"/>
          </a:ln>
        </p:spPr>
      </p:sp>
      <p:sp>
        <p:nvSpPr>
          <p:cNvPr id="33" name="TextBox 33"/>
          <p:cNvSpPr txBox="1"/>
          <p:nvPr/>
        </p:nvSpPr>
        <p:spPr>
          <a:xfrm>
            <a:off x="3211238" y="4461221"/>
            <a:ext cx="7626133" cy="10629256"/>
          </a:xfrm>
          <a:prstGeom prst="rect">
            <a:avLst/>
          </a:prstGeom>
        </p:spPr>
        <p:txBody>
          <a:bodyPr wrap="square" lIns="0" tIns="0" rIns="0" bIns="0" rtlCol="0" anchor="t">
            <a:spAutoFit/>
          </a:bodyPr>
          <a:lstStyle/>
          <a:p>
            <a:pPr>
              <a:lnSpc>
                <a:spcPts val="11949"/>
              </a:lnSpc>
            </a:pPr>
            <a:endParaRPr lang="en-US" sz="8535" dirty="0">
              <a:solidFill>
                <a:srgbClr val="81786E"/>
              </a:solidFill>
              <a:latin typeface="Poppins ExtraBold"/>
            </a:endParaRPr>
          </a:p>
          <a:p>
            <a:pPr>
              <a:lnSpc>
                <a:spcPts val="11949"/>
              </a:lnSpc>
            </a:pPr>
            <a:r>
              <a:rPr lang="en-US" sz="8535" dirty="0" err="1">
                <a:solidFill>
                  <a:srgbClr val="81786E"/>
                </a:solidFill>
                <a:latin typeface="Poppins ExtraBold"/>
              </a:rPr>
              <a:t>Fitcheck</a:t>
            </a:r>
            <a:endParaRPr lang="en-US" sz="8535" dirty="0">
              <a:solidFill>
                <a:srgbClr val="81786E"/>
              </a:solidFill>
              <a:latin typeface="Poppins ExtraBold"/>
            </a:endParaRPr>
          </a:p>
          <a:p>
            <a:pPr>
              <a:lnSpc>
                <a:spcPts val="11949"/>
              </a:lnSpc>
            </a:pPr>
            <a:endParaRPr lang="en-US" sz="8535" dirty="0">
              <a:solidFill>
                <a:srgbClr val="81786E"/>
              </a:solidFill>
              <a:latin typeface="Poppins ExtraBold"/>
            </a:endParaRPr>
          </a:p>
          <a:p>
            <a:pPr>
              <a:lnSpc>
                <a:spcPts val="11949"/>
              </a:lnSpc>
            </a:pPr>
            <a:endParaRPr lang="en-US" sz="8535" dirty="0">
              <a:solidFill>
                <a:srgbClr val="81786E"/>
              </a:solidFill>
              <a:latin typeface="Poppins ExtraBold"/>
            </a:endParaRPr>
          </a:p>
          <a:p>
            <a:pPr>
              <a:lnSpc>
                <a:spcPts val="11949"/>
              </a:lnSpc>
            </a:pPr>
            <a:r>
              <a:rPr lang="en-US" sz="8535" dirty="0">
                <a:solidFill>
                  <a:srgbClr val="81786E"/>
                </a:solidFill>
                <a:latin typeface="Poppins ExtraBold"/>
              </a:rPr>
              <a:t> </a:t>
            </a:r>
          </a:p>
          <a:p>
            <a:pPr>
              <a:lnSpc>
                <a:spcPts val="11949"/>
              </a:lnSpc>
            </a:pPr>
            <a:endParaRPr lang="en-US" sz="8535" dirty="0">
              <a:solidFill>
                <a:srgbClr val="81786E"/>
              </a:solidFill>
              <a:latin typeface="Poppins ExtraBold"/>
            </a:endParaRPr>
          </a:p>
          <a:p>
            <a:pPr>
              <a:lnSpc>
                <a:spcPts val="11949"/>
              </a:lnSpc>
            </a:pPr>
            <a:endParaRPr lang="en-US" sz="8535" dirty="0">
              <a:solidFill>
                <a:srgbClr val="81786E"/>
              </a:solidFill>
              <a:latin typeface="Poppins ExtraBold"/>
            </a:endParaRPr>
          </a:p>
        </p:txBody>
      </p:sp>
      <p:pic>
        <p:nvPicPr>
          <p:cNvPr id="34" name="Picture 34"/>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875330" y="9258300"/>
            <a:ext cx="4241017" cy="23209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1" r="2111"/>
          <a:stretch>
            <a:fillRect/>
          </a:stretch>
        </p:blipFill>
        <p:spPr>
          <a:xfrm>
            <a:off x="0" y="0"/>
            <a:ext cx="18288000" cy="10287000"/>
          </a:xfrm>
          <a:prstGeom prst="rect">
            <a:avLst/>
          </a:prstGeom>
        </p:spPr>
      </p:pic>
      <p:grpSp>
        <p:nvGrpSpPr>
          <p:cNvPr id="3" name="Group 3"/>
          <p:cNvGrpSpPr/>
          <p:nvPr/>
        </p:nvGrpSpPr>
        <p:grpSpPr>
          <a:xfrm>
            <a:off x="-2284412" y="1487798"/>
            <a:ext cx="15243571" cy="1524357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7C2AE8">
                  <a:alpha val="63922"/>
                </a:srgbClr>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887468">
            <a:off x="-1500844" y="2607909"/>
            <a:ext cx="13300781" cy="13300781"/>
          </a:xfrm>
          <a:prstGeom prst="rect">
            <a:avLst/>
          </a:prstGeom>
        </p:spPr>
      </p:pic>
      <p:pic>
        <p:nvPicPr>
          <p:cNvPr id="7" name="Picture 7"/>
          <p:cNvPicPr>
            <a:picLocks noChangeAspect="1"/>
          </p:cNvPicPr>
          <p:nvPr/>
        </p:nvPicPr>
        <p:blipFill>
          <a:blip r:embed="rId5"/>
          <a:srcRect l="31152" t="5325" r="31152"/>
          <a:stretch>
            <a:fillRect/>
          </a:stretch>
        </p:blipFill>
        <p:spPr>
          <a:xfrm>
            <a:off x="1030745" y="409972"/>
            <a:ext cx="7755457" cy="10938461"/>
          </a:xfrm>
          <a:prstGeom prst="rect">
            <a:avLst/>
          </a:prstGeom>
        </p:spPr>
      </p:pic>
      <p:grpSp>
        <p:nvGrpSpPr>
          <p:cNvPr id="8" name="Group 8"/>
          <p:cNvGrpSpPr/>
          <p:nvPr/>
        </p:nvGrpSpPr>
        <p:grpSpPr>
          <a:xfrm>
            <a:off x="8748003" y="2143015"/>
            <a:ext cx="791993" cy="79199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86202" y="2190838"/>
            <a:ext cx="715595" cy="715595"/>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896390" y="-409647"/>
            <a:ext cx="1639238" cy="1639238"/>
          </a:xfrm>
          <a:prstGeom prst="rect">
            <a:avLst/>
          </a:prstGeom>
        </p:spPr>
      </p:pic>
      <p:sp>
        <p:nvSpPr>
          <p:cNvPr id="13" name="AutoShape 13"/>
          <p:cNvSpPr/>
          <p:nvPr/>
        </p:nvSpPr>
        <p:spPr>
          <a:xfrm>
            <a:off x="16194047" y="9660820"/>
            <a:ext cx="1167456" cy="0"/>
          </a:xfrm>
          <a:prstGeom prst="line">
            <a:avLst/>
          </a:prstGeom>
          <a:ln w="38100" cap="flat">
            <a:solidFill>
              <a:srgbClr val="7C2AE8"/>
            </a:solidFill>
            <a:prstDash val="solid"/>
            <a:headEnd type="none" w="sm" len="sm"/>
            <a:tailEnd type="arrow" w="med" len="sm"/>
          </a:ln>
        </p:spPr>
      </p:sp>
      <p:sp>
        <p:nvSpPr>
          <p:cNvPr id="14" name="TextBox 14"/>
          <p:cNvSpPr txBox="1"/>
          <p:nvPr/>
        </p:nvSpPr>
        <p:spPr>
          <a:xfrm>
            <a:off x="13169092" y="2182091"/>
            <a:ext cx="4740637" cy="1101971"/>
          </a:xfrm>
          <a:prstGeom prst="rect">
            <a:avLst/>
          </a:prstGeom>
        </p:spPr>
        <p:txBody>
          <a:bodyPr lIns="0" tIns="0" rIns="0" bIns="0" rtlCol="0" anchor="t">
            <a:spAutoFit/>
          </a:bodyPr>
          <a:lstStyle/>
          <a:p>
            <a:pPr>
              <a:lnSpc>
                <a:spcPts val="8514"/>
              </a:lnSpc>
            </a:pPr>
            <a:r>
              <a:rPr lang="en-US" sz="6081">
                <a:solidFill>
                  <a:srgbClr val="000000"/>
                </a:solidFill>
                <a:latin typeface="Poppins Medium Bold"/>
              </a:rPr>
              <a:t>About Our</a:t>
            </a:r>
          </a:p>
        </p:txBody>
      </p:sp>
      <p:sp>
        <p:nvSpPr>
          <p:cNvPr id="15" name="TextBox 15"/>
          <p:cNvSpPr txBox="1"/>
          <p:nvPr/>
        </p:nvSpPr>
        <p:spPr>
          <a:xfrm>
            <a:off x="13311666" y="3103087"/>
            <a:ext cx="4740637" cy="1102823"/>
          </a:xfrm>
          <a:prstGeom prst="rect">
            <a:avLst/>
          </a:prstGeom>
        </p:spPr>
        <p:txBody>
          <a:bodyPr lIns="0" tIns="0" rIns="0" bIns="0" rtlCol="0" anchor="t">
            <a:spAutoFit/>
          </a:bodyPr>
          <a:lstStyle/>
          <a:p>
            <a:pPr>
              <a:lnSpc>
                <a:spcPts val="8514"/>
              </a:lnSpc>
            </a:pPr>
            <a:r>
              <a:rPr lang="en-US" sz="6081">
                <a:solidFill>
                  <a:srgbClr val="321174"/>
                </a:solidFill>
                <a:latin typeface="Poppins ExtraBold"/>
              </a:rPr>
              <a:t>PROJECT</a:t>
            </a:r>
          </a:p>
        </p:txBody>
      </p:sp>
      <p:sp>
        <p:nvSpPr>
          <p:cNvPr id="16" name="TextBox 16"/>
          <p:cNvSpPr txBox="1"/>
          <p:nvPr/>
        </p:nvSpPr>
        <p:spPr>
          <a:xfrm>
            <a:off x="13311666" y="4360582"/>
            <a:ext cx="3947634" cy="1009015"/>
          </a:xfrm>
          <a:prstGeom prst="rect">
            <a:avLst/>
          </a:prstGeom>
        </p:spPr>
        <p:txBody>
          <a:bodyPr lIns="0" tIns="0" rIns="0" bIns="0" rtlCol="0" anchor="t">
            <a:spAutoFit/>
          </a:bodyPr>
          <a:lstStyle/>
          <a:p>
            <a:pPr>
              <a:lnSpc>
                <a:spcPts val="2659"/>
              </a:lnSpc>
              <a:spcBef>
                <a:spcPct val="0"/>
              </a:spcBef>
            </a:pPr>
            <a:r>
              <a:rPr lang="en-US" sz="1899">
                <a:solidFill>
                  <a:srgbClr val="000000"/>
                </a:solidFill>
                <a:latin typeface="Poppins Medium"/>
              </a:rPr>
              <a:t>We Developed Calories Calculator and BMI (Body Mass Index) Calculator.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a:grpSpLocks noChangeAspect="1"/>
          </p:cNvGrpSpPr>
          <p:nvPr/>
        </p:nvGrpSpPr>
        <p:grpSpPr>
          <a:xfrm>
            <a:off x="1740382" y="1321241"/>
            <a:ext cx="14959637" cy="5983855"/>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solidFill>
              <a:srgbClr val="290C62">
                <a:alpha val="25882"/>
              </a:srgbClr>
            </a:solidFill>
            <a:ln w="12700">
              <a:solidFill>
                <a:srgbClr val="000000"/>
              </a:solidFill>
            </a:ln>
          </p:spPr>
        </p:sp>
        <p:sp>
          <p:nvSpPr>
            <p:cNvPr id="5" name="Freeform 5"/>
            <p:cNvSpPr/>
            <p:nvPr/>
          </p:nvSpPr>
          <p:spPr>
            <a:xfrm>
              <a:off x="0" y="0"/>
              <a:ext cx="6350000" cy="2540000"/>
            </a:xfrm>
            <a:custGeom>
              <a:avLst/>
              <a:gdLst/>
              <a:ahLst/>
              <a:cxnLst/>
              <a:rect l="l" t="t" r="r" b="b"/>
              <a:pathLst>
                <a:path w="6350000" h="254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290C62">
                <a:alpha val="25882"/>
              </a:srgbClr>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1240" y="-15127898"/>
            <a:ext cx="20271398" cy="20271398"/>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25850" y="-306255"/>
            <a:ext cx="4241017" cy="2320993"/>
          </a:xfrm>
          <a:prstGeom prst="rect">
            <a:avLst/>
          </a:prstGeom>
        </p:spPr>
      </p:pic>
      <p:grpSp>
        <p:nvGrpSpPr>
          <p:cNvPr id="8" name="Group 8"/>
          <p:cNvGrpSpPr>
            <a:grpSpLocks noChangeAspect="1"/>
          </p:cNvGrpSpPr>
          <p:nvPr/>
        </p:nvGrpSpPr>
        <p:grpSpPr>
          <a:xfrm>
            <a:off x="2690739" y="330445"/>
            <a:ext cx="12168114" cy="4867246"/>
            <a:chOff x="0" y="0"/>
            <a:chExt cx="6350000" cy="2540000"/>
          </a:xfrm>
        </p:grpSpPr>
        <p:sp>
          <p:nvSpPr>
            <p:cNvPr id="9" name="Freeform 9"/>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7"/>
              <a:stretch>
                <a:fillRect t="-20000" b="-20000"/>
              </a:stretch>
            </a:blipFill>
          </p:spPr>
        </p:sp>
        <p:sp>
          <p:nvSpPr>
            <p:cNvPr id="10" name="Freeform 10"/>
            <p:cNvSpPr/>
            <p:nvPr/>
          </p:nvSpPr>
          <p:spPr>
            <a:xfrm>
              <a:off x="0" y="0"/>
              <a:ext cx="6350000" cy="2540000"/>
            </a:xfrm>
            <a:custGeom>
              <a:avLst/>
              <a:gdLst/>
              <a:ahLst/>
              <a:cxnLst/>
              <a:rect l="l" t="t" r="r" b="b"/>
              <a:pathLst>
                <a:path w="6350000" h="254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FFFFFF"/>
            </a:solidFill>
          </p:spPr>
        </p:sp>
      </p:grpSp>
      <p:pic>
        <p:nvPicPr>
          <p:cNvPr id="11" name="Picture 11"/>
          <p:cNvPicPr>
            <a:picLocks noChangeAspect="1"/>
          </p:cNvPicPr>
          <p:nvPr/>
        </p:nvPicPr>
        <p:blipFill>
          <a:blip r:embed="rId8"/>
          <a:srcRect b="10046"/>
          <a:stretch>
            <a:fillRect/>
          </a:stretch>
        </p:blipFill>
        <p:spPr>
          <a:xfrm>
            <a:off x="1028700" y="5388191"/>
            <a:ext cx="2159019" cy="1938218"/>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4810" y="5143500"/>
            <a:ext cx="2182909" cy="2182909"/>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41659" y="5280349"/>
            <a:ext cx="1909211" cy="1909211"/>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37917" y="5679391"/>
            <a:ext cx="1188949" cy="1111127"/>
          </a:xfrm>
          <a:prstGeom prst="rect">
            <a:avLst/>
          </a:prstGeom>
        </p:spPr>
      </p:pic>
      <p:sp>
        <p:nvSpPr>
          <p:cNvPr id="15" name="TextBox 15"/>
          <p:cNvSpPr txBox="1"/>
          <p:nvPr/>
        </p:nvSpPr>
        <p:spPr>
          <a:xfrm rot="68349">
            <a:off x="3337840" y="5393005"/>
            <a:ext cx="7147201" cy="1109631"/>
          </a:xfrm>
          <a:prstGeom prst="rect">
            <a:avLst/>
          </a:prstGeom>
        </p:spPr>
        <p:txBody>
          <a:bodyPr lIns="0" tIns="0" rIns="0" bIns="0" rtlCol="0" anchor="t">
            <a:spAutoFit/>
          </a:bodyPr>
          <a:lstStyle/>
          <a:p>
            <a:pPr>
              <a:lnSpc>
                <a:spcPts val="8673"/>
              </a:lnSpc>
            </a:pPr>
            <a:r>
              <a:rPr lang="en-US" sz="6195">
                <a:solidFill>
                  <a:srgbClr val="000000"/>
                </a:solidFill>
                <a:latin typeface="Poppins Medium Bold"/>
              </a:rPr>
              <a:t>What is Calories? </a:t>
            </a:r>
          </a:p>
        </p:txBody>
      </p:sp>
      <p:sp>
        <p:nvSpPr>
          <p:cNvPr id="16" name="TextBox 16"/>
          <p:cNvSpPr txBox="1"/>
          <p:nvPr/>
        </p:nvSpPr>
        <p:spPr>
          <a:xfrm>
            <a:off x="3496344" y="7362246"/>
            <a:ext cx="7718149" cy="979973"/>
          </a:xfrm>
          <a:prstGeom prst="rect">
            <a:avLst/>
          </a:prstGeom>
        </p:spPr>
        <p:txBody>
          <a:bodyPr lIns="0" tIns="0" rIns="0" bIns="0" rtlCol="0" anchor="t">
            <a:spAutoFit/>
          </a:bodyPr>
          <a:lstStyle/>
          <a:p>
            <a:pPr>
              <a:lnSpc>
                <a:spcPts val="7555"/>
              </a:lnSpc>
            </a:pPr>
            <a:r>
              <a:rPr lang="en-US" sz="5396">
                <a:solidFill>
                  <a:srgbClr val="321174"/>
                </a:solidFill>
                <a:latin typeface="Poppins ExtraBold"/>
              </a:rPr>
              <a:t>How to Calculate it ? </a:t>
            </a:r>
          </a:p>
        </p:txBody>
      </p:sp>
      <p:sp>
        <p:nvSpPr>
          <p:cNvPr id="17" name="AutoShape 17"/>
          <p:cNvSpPr/>
          <p:nvPr/>
        </p:nvSpPr>
        <p:spPr>
          <a:xfrm>
            <a:off x="16194047" y="9660820"/>
            <a:ext cx="1167456" cy="0"/>
          </a:xfrm>
          <a:prstGeom prst="line">
            <a:avLst/>
          </a:prstGeom>
          <a:ln w="38100" cap="flat">
            <a:solidFill>
              <a:srgbClr val="7C2AE8"/>
            </a:solidFill>
            <a:prstDash val="solid"/>
            <a:headEnd type="none" w="sm" len="sm"/>
            <a:tailEnd type="arrow" w="med" len="sm"/>
          </a:ln>
        </p:spPr>
      </p:sp>
      <p:sp>
        <p:nvSpPr>
          <p:cNvPr id="18" name="TextBox 18"/>
          <p:cNvSpPr txBox="1"/>
          <p:nvPr/>
        </p:nvSpPr>
        <p:spPr>
          <a:xfrm>
            <a:off x="2096264" y="8599394"/>
            <a:ext cx="11913297" cy="1770806"/>
          </a:xfrm>
          <a:prstGeom prst="rect">
            <a:avLst/>
          </a:prstGeom>
        </p:spPr>
        <p:txBody>
          <a:bodyPr lIns="0" tIns="0" rIns="0" bIns="0" rtlCol="0" anchor="t">
            <a:spAutoFit/>
          </a:bodyPr>
          <a:lstStyle/>
          <a:p>
            <a:pPr algn="ctr">
              <a:lnSpc>
                <a:spcPts val="2757"/>
              </a:lnSpc>
            </a:pPr>
            <a:r>
              <a:rPr lang="en-US" sz="1969" dirty="0">
                <a:solidFill>
                  <a:srgbClr val="000000"/>
                </a:solidFill>
                <a:latin typeface="Canva Sans"/>
              </a:rPr>
              <a:t>Calorie Calculator can be used to estimate the number of calories a person needs to consume each day. This calculator can also provide some simple guidelines for gaining or losing weight.</a:t>
            </a:r>
          </a:p>
          <a:p>
            <a:pPr algn="ctr">
              <a:lnSpc>
                <a:spcPts val="2757"/>
              </a:lnSpc>
              <a:spcBef>
                <a:spcPct val="0"/>
              </a:spcBef>
            </a:pPr>
            <a:r>
              <a:rPr lang="en-US" sz="1969" dirty="0">
                <a:solidFill>
                  <a:srgbClr val="000000"/>
                </a:solidFill>
                <a:latin typeface="Canva Sans"/>
              </a:rPr>
              <a:t>Calorie Calculator is based on several equations, and the results of the calculator are based on an estimated average . women = 665.09 + (9.56 * weight) + (1.84 * height - (4.67 * age))                                             MALE = 66.47 + (13.75 * weight) + (5.0 * height - (6.75 * age))</a:t>
            </a:r>
          </a:p>
        </p:txBody>
      </p:sp>
      <p:sp>
        <p:nvSpPr>
          <p:cNvPr id="19" name="TextBox 19"/>
          <p:cNvSpPr txBox="1"/>
          <p:nvPr/>
        </p:nvSpPr>
        <p:spPr>
          <a:xfrm>
            <a:off x="3327724" y="6403560"/>
            <a:ext cx="9191708" cy="9899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rPr>
              <a:t>The amount of energy in an item of food or drink is measured in calories. When we eat and drink more calories than we use up, our bodies store the excess as body fat. If this continues, over time we may put on weight.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1" r="2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83151" y="-850323"/>
            <a:ext cx="13051448" cy="13051448"/>
          </a:xfrm>
          <a:prstGeom prst="rect">
            <a:avLst/>
          </a:prstGeom>
        </p:spPr>
      </p:pic>
      <p:grpSp>
        <p:nvGrpSpPr>
          <p:cNvPr id="4" name="Group 4"/>
          <p:cNvGrpSpPr/>
          <p:nvPr/>
        </p:nvGrpSpPr>
        <p:grpSpPr>
          <a:xfrm>
            <a:off x="13229973" y="1294163"/>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8831117" y="1028700"/>
            <a:ext cx="7728865" cy="7698674"/>
            <a:chOff x="0" y="0"/>
            <a:chExt cx="6502400" cy="6477000"/>
          </a:xfrm>
        </p:grpSpPr>
        <p:sp>
          <p:nvSpPr>
            <p:cNvPr id="8" name="Freeform 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618" r="-24618"/>
              </a:stretch>
            </a:blipFill>
          </p:spPr>
        </p:sp>
        <p:sp>
          <p:nvSpPr>
            <p:cNvPr id="9" name="Freeform 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10" name="Group 10"/>
          <p:cNvGrpSpPr/>
          <p:nvPr/>
        </p:nvGrpSpPr>
        <p:grpSpPr>
          <a:xfrm>
            <a:off x="15815811" y="2143796"/>
            <a:ext cx="791993" cy="79199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15811" y="2143796"/>
            <a:ext cx="744170" cy="744170"/>
          </a:xfrm>
          <a:prstGeom prst="rect">
            <a:avLst/>
          </a:prstGeom>
        </p:spPr>
      </p:pic>
      <p:sp>
        <p:nvSpPr>
          <p:cNvPr id="14" name="TextBox 14"/>
          <p:cNvSpPr txBox="1"/>
          <p:nvPr/>
        </p:nvSpPr>
        <p:spPr>
          <a:xfrm>
            <a:off x="1028700" y="885825"/>
            <a:ext cx="6184251" cy="940483"/>
          </a:xfrm>
          <a:prstGeom prst="rect">
            <a:avLst/>
          </a:prstGeom>
        </p:spPr>
        <p:txBody>
          <a:bodyPr lIns="0" tIns="0" rIns="0" bIns="0" rtlCol="0" anchor="t">
            <a:spAutoFit/>
          </a:bodyPr>
          <a:lstStyle/>
          <a:p>
            <a:pPr>
              <a:lnSpc>
                <a:spcPts val="7373"/>
              </a:lnSpc>
            </a:pPr>
            <a:r>
              <a:rPr lang="en-US" sz="5266">
                <a:solidFill>
                  <a:srgbClr val="000000"/>
                </a:solidFill>
                <a:latin typeface="Poppins Medium Bold"/>
              </a:rPr>
              <a:t>Leading The Way</a:t>
            </a:r>
          </a:p>
        </p:txBody>
      </p:sp>
      <p:sp>
        <p:nvSpPr>
          <p:cNvPr id="15" name="TextBox 15"/>
          <p:cNvSpPr txBox="1"/>
          <p:nvPr/>
        </p:nvSpPr>
        <p:spPr>
          <a:xfrm>
            <a:off x="1028700" y="1857880"/>
            <a:ext cx="7407968" cy="979333"/>
          </a:xfrm>
          <a:prstGeom prst="rect">
            <a:avLst/>
          </a:prstGeom>
        </p:spPr>
        <p:txBody>
          <a:bodyPr lIns="0" tIns="0" rIns="0" bIns="0" rtlCol="0" anchor="t">
            <a:spAutoFit/>
          </a:bodyPr>
          <a:lstStyle/>
          <a:p>
            <a:pPr>
              <a:lnSpc>
                <a:spcPts val="7637"/>
              </a:lnSpc>
            </a:pPr>
            <a:r>
              <a:rPr lang="en-US" sz="5455">
                <a:solidFill>
                  <a:srgbClr val="321174"/>
                </a:solidFill>
                <a:latin typeface="Poppins ExtraBold"/>
              </a:rPr>
              <a:t>More About Calories</a:t>
            </a:r>
          </a:p>
        </p:txBody>
      </p:sp>
      <p:sp>
        <p:nvSpPr>
          <p:cNvPr id="16" name="AutoShape 16"/>
          <p:cNvSpPr/>
          <p:nvPr/>
        </p:nvSpPr>
        <p:spPr>
          <a:xfrm>
            <a:off x="16194047" y="9660820"/>
            <a:ext cx="1167456" cy="0"/>
          </a:xfrm>
          <a:prstGeom prst="line">
            <a:avLst/>
          </a:prstGeom>
          <a:ln w="38100" cap="flat">
            <a:solidFill>
              <a:srgbClr val="FFFFFF"/>
            </a:solidFill>
            <a:prstDash val="solid"/>
            <a:headEnd type="none" w="sm" len="sm"/>
            <a:tailEnd type="arrow" w="med" len="sm"/>
          </a:ln>
        </p:spPr>
      </p:sp>
      <p:sp>
        <p:nvSpPr>
          <p:cNvPr id="17" name="TextBox 17"/>
          <p:cNvSpPr txBox="1"/>
          <p:nvPr/>
        </p:nvSpPr>
        <p:spPr>
          <a:xfrm>
            <a:off x="1028700" y="3091642"/>
            <a:ext cx="7943436" cy="6607278"/>
          </a:xfrm>
          <a:prstGeom prst="rect">
            <a:avLst/>
          </a:prstGeom>
        </p:spPr>
        <p:txBody>
          <a:bodyPr lIns="0" tIns="0" rIns="0" bIns="0" rtlCol="0" anchor="t">
            <a:spAutoFit/>
          </a:bodyPr>
          <a:lstStyle/>
          <a:p>
            <a:pPr algn="ctr">
              <a:lnSpc>
                <a:spcPts val="4071"/>
              </a:lnSpc>
            </a:pPr>
            <a:r>
              <a:rPr lang="en-US" sz="2908">
                <a:solidFill>
                  <a:srgbClr val="000000"/>
                </a:solidFill>
                <a:latin typeface="Canva Sans"/>
              </a:rPr>
              <a:t>It is important to remember that proper diet and exercise is largely accepted as the best way to lose weight. It is inadvisable to lower calorie intake by more than 1,000 calories per day, as losing more than 2 pounds per week can be unhealthy, and can result in the opposite effect in the near future by reducing metabolism.</a:t>
            </a:r>
          </a:p>
          <a:p>
            <a:pPr algn="ctr">
              <a:lnSpc>
                <a:spcPts val="4071"/>
              </a:lnSpc>
            </a:pPr>
            <a:endParaRPr lang="en-US" sz="2908">
              <a:solidFill>
                <a:srgbClr val="000000"/>
              </a:solidFill>
              <a:latin typeface="Canva Sans"/>
            </a:endParaRPr>
          </a:p>
          <a:p>
            <a:pPr algn="ctr">
              <a:lnSpc>
                <a:spcPts val="4071"/>
              </a:lnSpc>
              <a:spcBef>
                <a:spcPct val="0"/>
              </a:spcBef>
            </a:pPr>
            <a:r>
              <a:rPr lang="en-US" sz="2908">
                <a:solidFill>
                  <a:srgbClr val="000000"/>
                </a:solidFill>
                <a:latin typeface="Canva Sans"/>
              </a:rPr>
              <a:t> Losing more than 2 pounds a week will likely involve muscle loss, which in turn lowers BMR, since more muscle mass results in higher BMR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3275241" y="649100"/>
            <a:ext cx="3086100" cy="3086100"/>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861079" y="1498734"/>
            <a:ext cx="791993" cy="79199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89819" y="1427474"/>
            <a:ext cx="934512" cy="934512"/>
          </a:xfrm>
          <a:prstGeom prst="rect">
            <a:avLst/>
          </a:prstGeom>
        </p:spPr>
      </p:pic>
      <p:grpSp>
        <p:nvGrpSpPr>
          <p:cNvPr id="10" name="Group 10"/>
          <p:cNvGrpSpPr/>
          <p:nvPr/>
        </p:nvGrpSpPr>
        <p:grpSpPr>
          <a:xfrm rot="-7140848">
            <a:off x="7026867" y="3659080"/>
            <a:ext cx="3086100" cy="308610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22612" y="-717635"/>
            <a:ext cx="13427319" cy="13427319"/>
          </a:xfrm>
          <a:prstGeom prst="rect">
            <a:avLst/>
          </a:prstGeom>
        </p:spPr>
      </p:pic>
      <p:grpSp>
        <p:nvGrpSpPr>
          <p:cNvPr id="14" name="Group 14"/>
          <p:cNvGrpSpPr/>
          <p:nvPr/>
        </p:nvGrpSpPr>
        <p:grpSpPr>
          <a:xfrm rot="-7140848">
            <a:off x="6562540" y="3869930"/>
            <a:ext cx="791993" cy="791993"/>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140848">
            <a:off x="6600739" y="3908129"/>
            <a:ext cx="715595" cy="715595"/>
          </a:xfrm>
          <a:prstGeom prst="rect">
            <a:avLst/>
          </a:prstGeom>
        </p:spPr>
      </p:pic>
      <p:sp>
        <p:nvSpPr>
          <p:cNvPr id="18" name="AutoShape 18"/>
          <p:cNvSpPr/>
          <p:nvPr/>
        </p:nvSpPr>
        <p:spPr>
          <a:xfrm>
            <a:off x="16194047" y="9660820"/>
            <a:ext cx="1167456" cy="0"/>
          </a:xfrm>
          <a:prstGeom prst="line">
            <a:avLst/>
          </a:prstGeom>
          <a:ln w="38100" cap="flat">
            <a:solidFill>
              <a:srgbClr val="FFFFFF"/>
            </a:solidFill>
            <a:prstDash val="solid"/>
            <a:headEnd type="none" w="sm" len="sm"/>
            <a:tailEnd type="arrow" w="med" len="sm"/>
          </a:ln>
        </p:spPr>
      </p:sp>
      <p:grpSp>
        <p:nvGrpSpPr>
          <p:cNvPr id="19" name="Group 19"/>
          <p:cNvGrpSpPr>
            <a:grpSpLocks noChangeAspect="1"/>
          </p:cNvGrpSpPr>
          <p:nvPr/>
        </p:nvGrpSpPr>
        <p:grpSpPr>
          <a:xfrm>
            <a:off x="7604707" y="3372840"/>
            <a:ext cx="3794782" cy="5246370"/>
            <a:chOff x="0" y="0"/>
            <a:chExt cx="2426970" cy="3355340"/>
          </a:xfrm>
        </p:grpSpPr>
        <p:sp>
          <p:nvSpPr>
            <p:cNvPr id="20" name="Freeform 20"/>
            <p:cNvSpPr/>
            <p:nvPr/>
          </p:nvSpPr>
          <p:spPr>
            <a:xfrm>
              <a:off x="0" y="2540"/>
              <a:ext cx="2426970" cy="3355340"/>
            </a:xfrm>
            <a:custGeom>
              <a:avLst/>
              <a:gdLst/>
              <a:ahLst/>
              <a:cxnLst/>
              <a:rect l="l" t="t" r="r" b="b"/>
              <a:pathLst>
                <a:path w="2426970" h="3355340">
                  <a:moveTo>
                    <a:pt x="1798320" y="3290570"/>
                  </a:moveTo>
                  <a:cubicBezTo>
                    <a:pt x="1920240" y="3248660"/>
                    <a:pt x="2029460" y="3185160"/>
                    <a:pt x="2122170" y="3102610"/>
                  </a:cubicBezTo>
                  <a:cubicBezTo>
                    <a:pt x="2214880" y="3020060"/>
                    <a:pt x="2289810" y="2919730"/>
                    <a:pt x="2344420" y="2802890"/>
                  </a:cubicBezTo>
                  <a:cubicBezTo>
                    <a:pt x="2399030" y="2684780"/>
                    <a:pt x="2426970" y="2550160"/>
                    <a:pt x="2426970" y="2402840"/>
                  </a:cubicBezTo>
                  <a:cubicBezTo>
                    <a:pt x="2426970" y="2292350"/>
                    <a:pt x="2411730" y="2188210"/>
                    <a:pt x="2381250" y="2091690"/>
                  </a:cubicBezTo>
                  <a:cubicBezTo>
                    <a:pt x="2350770" y="1995170"/>
                    <a:pt x="2307590" y="1908810"/>
                    <a:pt x="2251710" y="1832610"/>
                  </a:cubicBezTo>
                  <a:cubicBezTo>
                    <a:pt x="2197100" y="1756410"/>
                    <a:pt x="2131060" y="1690370"/>
                    <a:pt x="2056130" y="1637030"/>
                  </a:cubicBezTo>
                  <a:cubicBezTo>
                    <a:pt x="2039620" y="1624330"/>
                    <a:pt x="2021840" y="1612900"/>
                    <a:pt x="2004060" y="1602740"/>
                  </a:cubicBezTo>
                  <a:cubicBezTo>
                    <a:pt x="2012950" y="1596390"/>
                    <a:pt x="2021840" y="1590040"/>
                    <a:pt x="2029460" y="1583690"/>
                  </a:cubicBezTo>
                  <a:cubicBezTo>
                    <a:pt x="2095500" y="1532890"/>
                    <a:pt x="2152650" y="1471930"/>
                    <a:pt x="2200910" y="1403350"/>
                  </a:cubicBezTo>
                  <a:cubicBezTo>
                    <a:pt x="2249170" y="1334770"/>
                    <a:pt x="2287270" y="1254760"/>
                    <a:pt x="2313940" y="1168400"/>
                  </a:cubicBezTo>
                  <a:cubicBezTo>
                    <a:pt x="2340610" y="1082040"/>
                    <a:pt x="2354580" y="986790"/>
                    <a:pt x="2354580" y="885190"/>
                  </a:cubicBezTo>
                  <a:cubicBezTo>
                    <a:pt x="2354580" y="754380"/>
                    <a:pt x="2330450" y="633730"/>
                    <a:pt x="2282190" y="524510"/>
                  </a:cubicBezTo>
                  <a:cubicBezTo>
                    <a:pt x="2233930" y="415290"/>
                    <a:pt x="2167890" y="321310"/>
                    <a:pt x="2082800" y="243840"/>
                  </a:cubicBezTo>
                  <a:cubicBezTo>
                    <a:pt x="1998980" y="166370"/>
                    <a:pt x="1898650" y="106680"/>
                    <a:pt x="1785620" y="63500"/>
                  </a:cubicBezTo>
                  <a:cubicBezTo>
                    <a:pt x="1672590" y="21590"/>
                    <a:pt x="1548130" y="0"/>
                    <a:pt x="1416050" y="0"/>
                  </a:cubicBezTo>
                  <a:lnTo>
                    <a:pt x="0" y="0"/>
                  </a:lnTo>
                  <a:lnTo>
                    <a:pt x="0" y="3355340"/>
                  </a:lnTo>
                  <a:lnTo>
                    <a:pt x="1417320" y="3355340"/>
                  </a:lnTo>
                  <a:cubicBezTo>
                    <a:pt x="1550670" y="3352800"/>
                    <a:pt x="1678940" y="3332480"/>
                    <a:pt x="1798320" y="3290570"/>
                  </a:cubicBezTo>
                  <a:close/>
                  <a:moveTo>
                    <a:pt x="1539240" y="1102360"/>
                  </a:moveTo>
                  <a:cubicBezTo>
                    <a:pt x="1527810" y="1135380"/>
                    <a:pt x="1511300" y="1162050"/>
                    <a:pt x="1487170" y="1186180"/>
                  </a:cubicBezTo>
                  <a:cubicBezTo>
                    <a:pt x="1464310" y="1210310"/>
                    <a:pt x="1433830" y="1230630"/>
                    <a:pt x="1397000" y="1245870"/>
                  </a:cubicBezTo>
                  <a:cubicBezTo>
                    <a:pt x="1360170" y="1261110"/>
                    <a:pt x="1314450" y="1268730"/>
                    <a:pt x="1259840" y="1268730"/>
                  </a:cubicBezTo>
                  <a:lnTo>
                    <a:pt x="783590" y="1268730"/>
                  </a:lnTo>
                  <a:lnTo>
                    <a:pt x="783590" y="736600"/>
                  </a:lnTo>
                  <a:lnTo>
                    <a:pt x="1289050" y="736600"/>
                  </a:lnTo>
                  <a:cubicBezTo>
                    <a:pt x="1375410" y="736600"/>
                    <a:pt x="1441450" y="756920"/>
                    <a:pt x="1490980" y="800100"/>
                  </a:cubicBezTo>
                  <a:cubicBezTo>
                    <a:pt x="1535430" y="839470"/>
                    <a:pt x="1558290" y="900430"/>
                    <a:pt x="1558290" y="988060"/>
                  </a:cubicBezTo>
                  <a:cubicBezTo>
                    <a:pt x="1558290" y="1028700"/>
                    <a:pt x="1551940" y="1068070"/>
                    <a:pt x="1539240" y="1102360"/>
                  </a:cubicBezTo>
                  <a:close/>
                  <a:moveTo>
                    <a:pt x="1606550" y="2194560"/>
                  </a:moveTo>
                  <a:cubicBezTo>
                    <a:pt x="1620520" y="2236470"/>
                    <a:pt x="1628140" y="2280920"/>
                    <a:pt x="1628140" y="2327910"/>
                  </a:cubicBezTo>
                  <a:cubicBezTo>
                    <a:pt x="1628140" y="2377440"/>
                    <a:pt x="1620520" y="2419350"/>
                    <a:pt x="1605280" y="2454910"/>
                  </a:cubicBezTo>
                  <a:cubicBezTo>
                    <a:pt x="1590040" y="2490470"/>
                    <a:pt x="1570990" y="2518410"/>
                    <a:pt x="1545590" y="2541270"/>
                  </a:cubicBezTo>
                  <a:cubicBezTo>
                    <a:pt x="1518920" y="2565400"/>
                    <a:pt x="1489710" y="2583180"/>
                    <a:pt x="1452880" y="2594610"/>
                  </a:cubicBezTo>
                  <a:cubicBezTo>
                    <a:pt x="1414780" y="2607310"/>
                    <a:pt x="1371600" y="2614930"/>
                    <a:pt x="1324610" y="2614930"/>
                  </a:cubicBezTo>
                  <a:lnTo>
                    <a:pt x="783590" y="2614930"/>
                  </a:lnTo>
                  <a:lnTo>
                    <a:pt x="783590" y="2001520"/>
                  </a:lnTo>
                  <a:lnTo>
                    <a:pt x="1297940" y="2001520"/>
                  </a:lnTo>
                  <a:cubicBezTo>
                    <a:pt x="1357630" y="2001520"/>
                    <a:pt x="1408430" y="2010410"/>
                    <a:pt x="1450340" y="2026920"/>
                  </a:cubicBezTo>
                  <a:cubicBezTo>
                    <a:pt x="1490980" y="2043430"/>
                    <a:pt x="1522730" y="2065020"/>
                    <a:pt x="1548130" y="2092960"/>
                  </a:cubicBezTo>
                  <a:cubicBezTo>
                    <a:pt x="1573530" y="2123440"/>
                    <a:pt x="1592580" y="2156460"/>
                    <a:pt x="1606550" y="2194560"/>
                  </a:cubicBezTo>
                  <a:close/>
                </a:path>
              </a:pathLst>
            </a:custGeom>
            <a:solidFill>
              <a:srgbClr val="00C4CC">
                <a:alpha val="40000"/>
              </a:srgbClr>
            </a:solidFill>
            <a:ln w="12700">
              <a:solidFill>
                <a:srgbClr val="000000"/>
              </a:solidFill>
            </a:ln>
          </p:spPr>
        </p:sp>
      </p:grpSp>
      <p:grpSp>
        <p:nvGrpSpPr>
          <p:cNvPr id="21" name="Group 21"/>
          <p:cNvGrpSpPr>
            <a:grpSpLocks noChangeAspect="1"/>
          </p:cNvGrpSpPr>
          <p:nvPr/>
        </p:nvGrpSpPr>
        <p:grpSpPr>
          <a:xfrm>
            <a:off x="11657850" y="3388218"/>
            <a:ext cx="4340865" cy="5246370"/>
            <a:chOff x="0" y="0"/>
            <a:chExt cx="2776220" cy="3355340"/>
          </a:xfrm>
        </p:grpSpPr>
        <p:sp>
          <p:nvSpPr>
            <p:cNvPr id="22" name="Freeform 22"/>
            <p:cNvSpPr/>
            <p:nvPr/>
          </p:nvSpPr>
          <p:spPr>
            <a:xfrm>
              <a:off x="0" y="0"/>
              <a:ext cx="2774950" cy="3355340"/>
            </a:xfrm>
            <a:custGeom>
              <a:avLst/>
              <a:gdLst/>
              <a:ahLst/>
              <a:cxnLst/>
              <a:rect l="l" t="t" r="r" b="b"/>
              <a:pathLst>
                <a:path w="2774950" h="3355340">
                  <a:moveTo>
                    <a:pt x="2037080" y="3355340"/>
                  </a:moveTo>
                  <a:lnTo>
                    <a:pt x="2774950" y="3355340"/>
                  </a:lnTo>
                  <a:lnTo>
                    <a:pt x="2774950" y="0"/>
                  </a:lnTo>
                  <a:lnTo>
                    <a:pt x="1808480" y="0"/>
                  </a:lnTo>
                  <a:lnTo>
                    <a:pt x="1417320" y="1812290"/>
                  </a:lnTo>
                  <a:cubicBezTo>
                    <a:pt x="1412240" y="1832610"/>
                    <a:pt x="1407160" y="1855470"/>
                    <a:pt x="1402080" y="1883410"/>
                  </a:cubicBezTo>
                  <a:cubicBezTo>
                    <a:pt x="1397000" y="1856740"/>
                    <a:pt x="1391920" y="1833880"/>
                    <a:pt x="1388110" y="1813560"/>
                  </a:cubicBezTo>
                  <a:lnTo>
                    <a:pt x="993140" y="0"/>
                  </a:lnTo>
                  <a:lnTo>
                    <a:pt x="0" y="0"/>
                  </a:lnTo>
                  <a:lnTo>
                    <a:pt x="0" y="3355340"/>
                  </a:lnTo>
                  <a:lnTo>
                    <a:pt x="699770" y="3355340"/>
                  </a:lnTo>
                  <a:lnTo>
                    <a:pt x="699770" y="1781810"/>
                  </a:lnTo>
                  <a:lnTo>
                    <a:pt x="1037590" y="3355340"/>
                  </a:lnTo>
                  <a:lnTo>
                    <a:pt x="1704340" y="3355340"/>
                  </a:lnTo>
                  <a:lnTo>
                    <a:pt x="2037080" y="1790700"/>
                  </a:lnTo>
                  <a:lnTo>
                    <a:pt x="2037080" y="3355340"/>
                  </a:lnTo>
                  <a:close/>
                </a:path>
              </a:pathLst>
            </a:custGeom>
            <a:solidFill>
              <a:srgbClr val="00C4CC">
                <a:alpha val="40784"/>
              </a:srgbClr>
            </a:solidFill>
            <a:ln w="12700">
              <a:solidFill>
                <a:srgbClr val="000000"/>
              </a:solidFill>
            </a:ln>
          </p:spPr>
        </p:sp>
      </p:grpSp>
      <p:grpSp>
        <p:nvGrpSpPr>
          <p:cNvPr id="23" name="Group 23"/>
          <p:cNvGrpSpPr>
            <a:grpSpLocks noChangeAspect="1"/>
          </p:cNvGrpSpPr>
          <p:nvPr/>
        </p:nvGrpSpPr>
        <p:grpSpPr>
          <a:xfrm>
            <a:off x="16257075" y="3388218"/>
            <a:ext cx="1229184" cy="5246370"/>
            <a:chOff x="0" y="0"/>
            <a:chExt cx="786130" cy="3355340"/>
          </a:xfrm>
        </p:grpSpPr>
        <p:sp>
          <p:nvSpPr>
            <p:cNvPr id="24" name="Freeform 24"/>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solidFill>
              <a:srgbClr val="00C4CC">
                <a:alpha val="40784"/>
              </a:srgbClr>
            </a:solidFill>
            <a:ln w="12700">
              <a:solidFill>
                <a:srgbClr val="000000"/>
              </a:solidFill>
            </a:ln>
          </p:spPr>
        </p:sp>
      </p:grpSp>
      <p:sp>
        <p:nvSpPr>
          <p:cNvPr id="25" name="TextBox 25"/>
          <p:cNvSpPr txBox="1"/>
          <p:nvPr/>
        </p:nvSpPr>
        <p:spPr>
          <a:xfrm>
            <a:off x="1028700" y="1541300"/>
            <a:ext cx="6576007" cy="939769"/>
          </a:xfrm>
          <a:prstGeom prst="rect">
            <a:avLst/>
          </a:prstGeom>
        </p:spPr>
        <p:txBody>
          <a:bodyPr lIns="0" tIns="0" rIns="0" bIns="0" rtlCol="0" anchor="t">
            <a:spAutoFit/>
          </a:bodyPr>
          <a:lstStyle/>
          <a:p>
            <a:pPr>
              <a:lnSpc>
                <a:spcPts val="7360"/>
              </a:lnSpc>
            </a:pPr>
            <a:r>
              <a:rPr lang="en-US" sz="5257">
                <a:solidFill>
                  <a:srgbClr val="FFFFFF"/>
                </a:solidFill>
                <a:latin typeface="Poppins Medium"/>
              </a:rPr>
              <a:t>BODY MASS INDEX</a:t>
            </a:r>
          </a:p>
        </p:txBody>
      </p:sp>
      <p:sp>
        <p:nvSpPr>
          <p:cNvPr id="26" name="TextBox 26"/>
          <p:cNvSpPr txBox="1"/>
          <p:nvPr/>
        </p:nvSpPr>
        <p:spPr>
          <a:xfrm>
            <a:off x="1080632" y="2519937"/>
            <a:ext cx="5391469" cy="1006829"/>
          </a:xfrm>
          <a:prstGeom prst="rect">
            <a:avLst/>
          </a:prstGeom>
        </p:spPr>
        <p:txBody>
          <a:bodyPr lIns="0" tIns="0" rIns="0" bIns="0" rtlCol="0" anchor="t">
            <a:spAutoFit/>
          </a:bodyPr>
          <a:lstStyle/>
          <a:p>
            <a:pPr>
              <a:lnSpc>
                <a:spcPts val="7803"/>
              </a:lnSpc>
            </a:pPr>
            <a:r>
              <a:rPr lang="en-US" sz="5574">
                <a:solidFill>
                  <a:srgbClr val="00C4CC"/>
                </a:solidFill>
                <a:latin typeface="Poppins Medium Bold"/>
              </a:rPr>
              <a:t>Introduction : </a:t>
            </a:r>
          </a:p>
        </p:txBody>
      </p:sp>
      <p:sp>
        <p:nvSpPr>
          <p:cNvPr id="27" name="TextBox 27"/>
          <p:cNvSpPr txBox="1"/>
          <p:nvPr/>
        </p:nvSpPr>
        <p:spPr>
          <a:xfrm>
            <a:off x="1028700" y="3670409"/>
            <a:ext cx="3947634" cy="6009640"/>
          </a:xfrm>
          <a:prstGeom prst="rect">
            <a:avLst/>
          </a:prstGeom>
        </p:spPr>
        <p:txBody>
          <a:bodyPr lIns="0" tIns="0" rIns="0" bIns="0" rtlCol="0" anchor="t">
            <a:spAutoFit/>
          </a:bodyPr>
          <a:lstStyle/>
          <a:p>
            <a:pPr>
              <a:lnSpc>
                <a:spcPts val="2659"/>
              </a:lnSpc>
            </a:pPr>
            <a:r>
              <a:rPr lang="en-US" sz="1899">
                <a:solidFill>
                  <a:srgbClr val="FFFFFF"/>
                </a:solidFill>
                <a:latin typeface="Poppins Medium"/>
              </a:rPr>
              <a:t>BMI is a measurement of a person's leanness or corpulence based on their height and weight, and is intended to quantify tissue mass. </a:t>
            </a:r>
          </a:p>
          <a:p>
            <a:pPr>
              <a:lnSpc>
                <a:spcPts val="2659"/>
              </a:lnSpc>
            </a:pPr>
            <a:endParaRPr lang="en-US" sz="1899">
              <a:solidFill>
                <a:srgbClr val="FFFFFF"/>
              </a:solidFill>
              <a:latin typeface="Poppins Medium"/>
            </a:endParaRPr>
          </a:p>
          <a:p>
            <a:pPr>
              <a:lnSpc>
                <a:spcPts val="2659"/>
              </a:lnSpc>
            </a:pPr>
            <a:r>
              <a:rPr lang="en-US" sz="1899">
                <a:solidFill>
                  <a:srgbClr val="FFFFFF"/>
                </a:solidFill>
                <a:latin typeface="Poppins Medium"/>
              </a:rPr>
              <a:t>It is widely used as a general indicator of whether a person has a healthy body weight for their height. </a:t>
            </a:r>
          </a:p>
          <a:p>
            <a:pPr>
              <a:lnSpc>
                <a:spcPts val="2659"/>
              </a:lnSpc>
            </a:pPr>
            <a:endParaRPr lang="en-US" sz="1899">
              <a:solidFill>
                <a:srgbClr val="FFFFFF"/>
              </a:solidFill>
              <a:latin typeface="Poppins Medium"/>
            </a:endParaRPr>
          </a:p>
          <a:p>
            <a:pPr>
              <a:lnSpc>
                <a:spcPts val="2659"/>
              </a:lnSpc>
              <a:spcBef>
                <a:spcPct val="0"/>
              </a:spcBef>
            </a:pPr>
            <a:r>
              <a:rPr lang="en-US" sz="1899">
                <a:solidFill>
                  <a:srgbClr val="FFFFFF"/>
                </a:solidFill>
                <a:latin typeface="Poppins Medium"/>
              </a:rPr>
              <a:t>Specifically, the value obtained from the calculation of BMI is used to categorize whether a person is underweight, normal weight, overweight, or obese depending on what range the value falls between.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1" r="2111"/>
          <a:stretch>
            <a:fillRect/>
          </a:stretch>
        </p:blipFill>
        <p:spPr>
          <a:xfrm>
            <a:off x="0" y="0"/>
            <a:ext cx="18288000" cy="10287000"/>
          </a:xfrm>
          <a:prstGeom prst="rect">
            <a:avLst/>
          </a:prstGeom>
        </p:spPr>
      </p:pic>
      <p:grpSp>
        <p:nvGrpSpPr>
          <p:cNvPr id="3" name="Group 3"/>
          <p:cNvGrpSpPr/>
          <p:nvPr/>
        </p:nvGrpSpPr>
        <p:grpSpPr>
          <a:xfrm>
            <a:off x="13229973" y="1294163"/>
            <a:ext cx="3086100" cy="3086100"/>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815811" y="2143796"/>
            <a:ext cx="791993" cy="79199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15811" y="2143796"/>
            <a:ext cx="744170" cy="744170"/>
          </a:xfrm>
          <a:prstGeom prst="rect">
            <a:avLst/>
          </a:prstGeom>
        </p:spPr>
      </p:pic>
      <p:sp>
        <p:nvSpPr>
          <p:cNvPr id="10" name="AutoShape 10"/>
          <p:cNvSpPr/>
          <p:nvPr/>
        </p:nvSpPr>
        <p:spPr>
          <a:xfrm>
            <a:off x="16194047" y="9660820"/>
            <a:ext cx="1167456" cy="0"/>
          </a:xfrm>
          <a:prstGeom prst="line">
            <a:avLst/>
          </a:prstGeom>
          <a:ln w="38100" cap="flat">
            <a:solidFill>
              <a:srgbClr val="FFFFFF"/>
            </a:solidFill>
            <a:prstDash val="solid"/>
            <a:headEnd type="none" w="sm" len="sm"/>
            <a:tailEnd type="arrow" w="med" len="sm"/>
          </a:ln>
        </p:spPr>
      </p:sp>
      <p:pic>
        <p:nvPicPr>
          <p:cNvPr id="11" name="Picture 11"/>
          <p:cNvPicPr>
            <a:picLocks noChangeAspect="1"/>
          </p:cNvPicPr>
          <p:nvPr/>
        </p:nvPicPr>
        <p:blipFill>
          <a:blip r:embed="rId5"/>
          <a:srcRect/>
          <a:stretch>
            <a:fillRect/>
          </a:stretch>
        </p:blipFill>
        <p:spPr>
          <a:xfrm>
            <a:off x="1028700" y="2178025"/>
            <a:ext cx="9557371" cy="7967487"/>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05369" y="0"/>
            <a:ext cx="10562894" cy="10562894"/>
          </a:xfrm>
          <a:prstGeom prst="rect">
            <a:avLst/>
          </a:prstGeom>
        </p:spPr>
      </p:pic>
      <p:sp>
        <p:nvSpPr>
          <p:cNvPr id="13" name="TextBox 13"/>
          <p:cNvSpPr txBox="1"/>
          <p:nvPr/>
        </p:nvSpPr>
        <p:spPr>
          <a:xfrm>
            <a:off x="1028700" y="885825"/>
            <a:ext cx="7240206" cy="940483"/>
          </a:xfrm>
          <a:prstGeom prst="rect">
            <a:avLst/>
          </a:prstGeom>
        </p:spPr>
        <p:txBody>
          <a:bodyPr lIns="0" tIns="0" rIns="0" bIns="0" rtlCol="0" anchor="t">
            <a:spAutoFit/>
          </a:bodyPr>
          <a:lstStyle/>
          <a:p>
            <a:pPr>
              <a:lnSpc>
                <a:spcPts val="7373"/>
              </a:lnSpc>
            </a:pPr>
            <a:r>
              <a:rPr lang="en-US" sz="5266">
                <a:solidFill>
                  <a:srgbClr val="000000"/>
                </a:solidFill>
                <a:latin typeface="Poppins Medium Bold"/>
              </a:rPr>
              <a:t>BMI chart for Adults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1" r="2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80769" y="853035"/>
            <a:ext cx="8825983" cy="880826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400271">
            <a:off x="3436959" y="-2534827"/>
            <a:ext cx="7127053" cy="7127053"/>
          </a:xfrm>
          <a:prstGeom prst="rect">
            <a:avLst/>
          </a:prstGeom>
        </p:spPr>
      </p:pic>
      <p:grpSp>
        <p:nvGrpSpPr>
          <p:cNvPr id="5" name="Group 5"/>
          <p:cNvGrpSpPr>
            <a:grpSpLocks noChangeAspect="1"/>
          </p:cNvGrpSpPr>
          <p:nvPr/>
        </p:nvGrpSpPr>
        <p:grpSpPr>
          <a:xfrm>
            <a:off x="909861" y="853035"/>
            <a:ext cx="8567799" cy="8534331"/>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49681" r="-49681"/>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400271">
            <a:off x="1117289" y="6870561"/>
            <a:ext cx="2854170" cy="2854170"/>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95132" y="7804222"/>
            <a:ext cx="1298484" cy="986848"/>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606017" y="2951792"/>
            <a:ext cx="1293640" cy="197574"/>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793447" y="-276898"/>
            <a:ext cx="1305598" cy="1305598"/>
          </a:xfrm>
          <a:prstGeom prst="rect">
            <a:avLst/>
          </a:prstGeom>
        </p:spPr>
      </p:pic>
      <p:sp>
        <p:nvSpPr>
          <p:cNvPr id="12" name="AutoShape 12"/>
          <p:cNvSpPr/>
          <p:nvPr/>
        </p:nvSpPr>
        <p:spPr>
          <a:xfrm>
            <a:off x="16194047" y="9660820"/>
            <a:ext cx="1167456" cy="0"/>
          </a:xfrm>
          <a:prstGeom prst="line">
            <a:avLst/>
          </a:prstGeom>
          <a:ln w="38100" cap="flat">
            <a:solidFill>
              <a:srgbClr val="7C2AE8"/>
            </a:solidFill>
            <a:prstDash val="solid"/>
            <a:headEnd type="none" w="sm" len="sm"/>
            <a:tailEnd type="arrow" w="med" len="sm"/>
          </a:ln>
        </p:spPr>
      </p:sp>
      <p:pic>
        <p:nvPicPr>
          <p:cNvPr id="13" name="Picture 13"/>
          <p:cNvPicPr>
            <a:picLocks noChangeAspect="1"/>
          </p:cNvPicPr>
          <p:nvPr/>
        </p:nvPicPr>
        <p:blipFill>
          <a:blip r:embed="rId13"/>
          <a:srcRect/>
          <a:stretch>
            <a:fillRect/>
          </a:stretch>
        </p:blipFill>
        <p:spPr>
          <a:xfrm>
            <a:off x="9477660" y="5312496"/>
            <a:ext cx="8342033" cy="3478573"/>
          </a:xfrm>
          <a:prstGeom prst="rect">
            <a:avLst/>
          </a:prstGeom>
        </p:spPr>
      </p:pic>
      <p:sp>
        <p:nvSpPr>
          <p:cNvPr id="14" name="TextBox 14"/>
          <p:cNvSpPr txBox="1"/>
          <p:nvPr/>
        </p:nvSpPr>
        <p:spPr>
          <a:xfrm>
            <a:off x="9606752" y="3189486"/>
            <a:ext cx="8492294" cy="2597490"/>
          </a:xfrm>
          <a:prstGeom prst="rect">
            <a:avLst/>
          </a:prstGeom>
        </p:spPr>
        <p:txBody>
          <a:bodyPr lIns="0" tIns="0" rIns="0" bIns="0" rtlCol="0" anchor="t">
            <a:spAutoFit/>
          </a:bodyPr>
          <a:lstStyle/>
          <a:p>
            <a:pPr>
              <a:lnSpc>
                <a:spcPts val="6824"/>
              </a:lnSpc>
            </a:pPr>
            <a:r>
              <a:rPr lang="en-US" sz="4874">
                <a:solidFill>
                  <a:srgbClr val="321174"/>
                </a:solidFill>
                <a:latin typeface="Poppins ExtraBold Bold"/>
              </a:rPr>
              <a:t>BMI table for children and teens, age 2-20</a:t>
            </a:r>
          </a:p>
          <a:p>
            <a:pPr>
              <a:lnSpc>
                <a:spcPts val="6824"/>
              </a:lnSpc>
            </a:pPr>
            <a:endParaRPr lang="en-US" sz="4874">
              <a:solidFill>
                <a:srgbClr val="321174"/>
              </a:solidFill>
              <a:latin typeface="Poppins ExtraBol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1" r="2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887468">
            <a:off x="5616384" y="1459139"/>
            <a:ext cx="7368721" cy="7368721"/>
          </a:xfrm>
          <a:prstGeom prst="rect">
            <a:avLst/>
          </a:prstGeom>
        </p:spPr>
      </p:pic>
      <p:pic>
        <p:nvPicPr>
          <p:cNvPr id="4" name="Picture 4"/>
          <p:cNvPicPr>
            <a:picLocks noChangeAspect="1"/>
          </p:cNvPicPr>
          <p:nvPr/>
        </p:nvPicPr>
        <p:blipFill>
          <a:blip r:embed="rId5"/>
          <a:srcRect/>
          <a:stretch>
            <a:fillRect/>
          </a:stretch>
        </p:blipFill>
        <p:spPr>
          <a:xfrm>
            <a:off x="10573649" y="2176416"/>
            <a:ext cx="3176968" cy="3170589"/>
          </a:xfrm>
          <a:prstGeom prst="rect">
            <a:avLst/>
          </a:prstGeom>
        </p:spPr>
      </p:pic>
      <p:pic>
        <p:nvPicPr>
          <p:cNvPr id="5" name="Picture 5"/>
          <p:cNvPicPr>
            <a:picLocks noChangeAspect="1"/>
          </p:cNvPicPr>
          <p:nvPr/>
        </p:nvPicPr>
        <p:blipFill>
          <a:blip r:embed="rId5"/>
          <a:srcRect/>
          <a:stretch>
            <a:fillRect/>
          </a:stretch>
        </p:blipFill>
        <p:spPr>
          <a:xfrm>
            <a:off x="4309623" y="3198986"/>
            <a:ext cx="4991122" cy="4981099"/>
          </a:xfrm>
          <a:prstGeom prst="rect">
            <a:avLst/>
          </a:prstGeom>
        </p:spPr>
      </p:pic>
      <p:grpSp>
        <p:nvGrpSpPr>
          <p:cNvPr id="6" name="Group 6"/>
          <p:cNvGrpSpPr>
            <a:grpSpLocks noChangeAspect="1"/>
          </p:cNvGrpSpPr>
          <p:nvPr/>
        </p:nvGrpSpPr>
        <p:grpSpPr>
          <a:xfrm>
            <a:off x="4382625" y="3198986"/>
            <a:ext cx="4845118" cy="4826192"/>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8457" r="-18457"/>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9" name="Group 9"/>
          <p:cNvGrpSpPr>
            <a:grpSpLocks noChangeAspect="1"/>
          </p:cNvGrpSpPr>
          <p:nvPr/>
        </p:nvGrpSpPr>
        <p:grpSpPr>
          <a:xfrm>
            <a:off x="10545593" y="2151413"/>
            <a:ext cx="3156788" cy="3144457"/>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4380" r="223" b="-4380"/>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896390" y="-409647"/>
            <a:ext cx="1639238" cy="163923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0538" y="9467381"/>
            <a:ext cx="1639238" cy="163923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539400" y="1483687"/>
            <a:ext cx="2531568" cy="1385458"/>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69376" y="1944297"/>
            <a:ext cx="1094980" cy="1103001"/>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384082" y="1745388"/>
            <a:ext cx="891224" cy="862056"/>
          </a:xfrm>
          <a:prstGeom prst="rect">
            <a:avLst/>
          </a:prstGeom>
        </p:spPr>
      </p:pic>
      <p:sp>
        <p:nvSpPr>
          <p:cNvPr id="17" name="TextBox 17"/>
          <p:cNvSpPr txBox="1"/>
          <p:nvPr/>
        </p:nvSpPr>
        <p:spPr>
          <a:xfrm>
            <a:off x="1469376" y="3160078"/>
            <a:ext cx="3861838" cy="1671081"/>
          </a:xfrm>
          <a:prstGeom prst="rect">
            <a:avLst/>
          </a:prstGeom>
        </p:spPr>
        <p:txBody>
          <a:bodyPr lIns="0" tIns="0" rIns="0" bIns="0" rtlCol="0" anchor="t">
            <a:spAutoFit/>
          </a:bodyPr>
          <a:lstStyle/>
          <a:p>
            <a:pPr>
              <a:lnSpc>
                <a:spcPts val="4367"/>
              </a:lnSpc>
            </a:pPr>
            <a:r>
              <a:rPr lang="en-US" sz="3119">
                <a:solidFill>
                  <a:srgbClr val="000000"/>
                </a:solidFill>
                <a:latin typeface="Poppins Medium Bold"/>
              </a:rPr>
              <a:t>Risks associated with being Overweight</a:t>
            </a:r>
          </a:p>
        </p:txBody>
      </p:sp>
      <p:sp>
        <p:nvSpPr>
          <p:cNvPr id="18" name="TextBox 18"/>
          <p:cNvSpPr txBox="1"/>
          <p:nvPr/>
        </p:nvSpPr>
        <p:spPr>
          <a:xfrm>
            <a:off x="1469376" y="5027702"/>
            <a:ext cx="2738714" cy="1602582"/>
          </a:xfrm>
          <a:prstGeom prst="rect">
            <a:avLst/>
          </a:prstGeom>
        </p:spPr>
        <p:txBody>
          <a:bodyPr lIns="0" tIns="0" rIns="0" bIns="0" rtlCol="0" anchor="t">
            <a:spAutoFit/>
          </a:bodyPr>
          <a:lstStyle/>
          <a:p>
            <a:pPr>
              <a:lnSpc>
                <a:spcPts val="2555"/>
              </a:lnSpc>
              <a:spcBef>
                <a:spcPct val="0"/>
              </a:spcBef>
            </a:pPr>
            <a:r>
              <a:rPr lang="en-US" sz="1825">
                <a:solidFill>
                  <a:srgbClr val="5221B2"/>
                </a:solidFill>
                <a:latin typeface="Poppins Medium"/>
              </a:rPr>
              <a:t>Being overweight increases the risk of a number of serious diseases and health conditions.</a:t>
            </a:r>
          </a:p>
        </p:txBody>
      </p:sp>
      <p:sp>
        <p:nvSpPr>
          <p:cNvPr id="19" name="TextBox 19"/>
          <p:cNvSpPr txBox="1"/>
          <p:nvPr/>
        </p:nvSpPr>
        <p:spPr>
          <a:xfrm>
            <a:off x="14403639" y="2756570"/>
            <a:ext cx="3803886" cy="930842"/>
          </a:xfrm>
          <a:prstGeom prst="rect">
            <a:avLst/>
          </a:prstGeom>
        </p:spPr>
        <p:txBody>
          <a:bodyPr lIns="0" tIns="0" rIns="0" bIns="0" rtlCol="0" anchor="t">
            <a:spAutoFit/>
          </a:bodyPr>
          <a:lstStyle/>
          <a:p>
            <a:pPr>
              <a:lnSpc>
                <a:spcPts val="3685"/>
              </a:lnSpc>
            </a:pPr>
            <a:r>
              <a:rPr lang="en-US" sz="2632">
                <a:solidFill>
                  <a:srgbClr val="000000"/>
                </a:solidFill>
                <a:latin typeface="Poppins Medium Bold"/>
              </a:rPr>
              <a:t>Risks associated with being</a:t>
            </a:r>
          </a:p>
        </p:txBody>
      </p:sp>
      <p:sp>
        <p:nvSpPr>
          <p:cNvPr id="20" name="TextBox 20"/>
          <p:cNvSpPr txBox="1"/>
          <p:nvPr/>
        </p:nvSpPr>
        <p:spPr>
          <a:xfrm>
            <a:off x="14384082" y="3676330"/>
            <a:ext cx="3619930" cy="1154830"/>
          </a:xfrm>
          <a:prstGeom prst="rect">
            <a:avLst/>
          </a:prstGeom>
        </p:spPr>
        <p:txBody>
          <a:bodyPr lIns="0" tIns="0" rIns="0" bIns="0" rtlCol="0" anchor="t">
            <a:spAutoFit/>
          </a:bodyPr>
          <a:lstStyle/>
          <a:p>
            <a:pPr>
              <a:lnSpc>
                <a:spcPts val="4515"/>
              </a:lnSpc>
            </a:pPr>
            <a:r>
              <a:rPr lang="en-US" sz="3225">
                <a:solidFill>
                  <a:srgbClr val="321174"/>
                </a:solidFill>
                <a:latin typeface="Poppins ExtraBold"/>
              </a:rPr>
              <a:t> underweight</a:t>
            </a:r>
          </a:p>
          <a:p>
            <a:pPr>
              <a:lnSpc>
                <a:spcPts val="4515"/>
              </a:lnSpc>
            </a:pPr>
            <a:endParaRPr lang="en-US" sz="3225">
              <a:solidFill>
                <a:srgbClr val="321174"/>
              </a:solidFill>
              <a:latin typeface="Poppins ExtraBold"/>
            </a:endParaRPr>
          </a:p>
        </p:txBody>
      </p:sp>
      <p:sp>
        <p:nvSpPr>
          <p:cNvPr id="21" name="TextBox 21"/>
          <p:cNvSpPr txBox="1"/>
          <p:nvPr/>
        </p:nvSpPr>
        <p:spPr>
          <a:xfrm>
            <a:off x="14432266" y="4682538"/>
            <a:ext cx="3855734" cy="3342640"/>
          </a:xfrm>
          <a:prstGeom prst="rect">
            <a:avLst/>
          </a:prstGeom>
        </p:spPr>
        <p:txBody>
          <a:bodyPr lIns="0" tIns="0" rIns="0" bIns="0" rtlCol="0" anchor="t">
            <a:spAutoFit/>
          </a:bodyPr>
          <a:lstStyle/>
          <a:p>
            <a:pPr>
              <a:lnSpc>
                <a:spcPts val="2659"/>
              </a:lnSpc>
            </a:pPr>
            <a:r>
              <a:rPr lang="en-US" sz="1899">
                <a:solidFill>
                  <a:srgbClr val="5221B2"/>
                </a:solidFill>
                <a:latin typeface="Poppins Medium"/>
              </a:rPr>
              <a:t>• Malnutrition, vitamin deficiencies, anemia </a:t>
            </a:r>
          </a:p>
          <a:p>
            <a:pPr>
              <a:lnSpc>
                <a:spcPts val="2659"/>
              </a:lnSpc>
            </a:pPr>
            <a:endParaRPr lang="en-US" sz="1899">
              <a:solidFill>
                <a:srgbClr val="5221B2"/>
              </a:solidFill>
              <a:latin typeface="Poppins Medium"/>
            </a:endParaRPr>
          </a:p>
          <a:p>
            <a:pPr>
              <a:lnSpc>
                <a:spcPts val="2659"/>
              </a:lnSpc>
            </a:pPr>
            <a:r>
              <a:rPr lang="en-US" sz="1899">
                <a:solidFill>
                  <a:srgbClr val="5221B2"/>
                </a:solidFill>
                <a:latin typeface="Poppins Medium"/>
              </a:rPr>
              <a:t>• Osteoporosis, a disease that      causes bone weakness,   increasing the risk of breaking a bone</a:t>
            </a:r>
          </a:p>
          <a:p>
            <a:pPr>
              <a:lnSpc>
                <a:spcPts val="2659"/>
              </a:lnSpc>
            </a:pPr>
            <a:endParaRPr lang="en-US" sz="1899">
              <a:solidFill>
                <a:srgbClr val="5221B2"/>
              </a:solidFill>
              <a:latin typeface="Poppins Medium"/>
            </a:endParaRPr>
          </a:p>
          <a:p>
            <a:pPr>
              <a:lnSpc>
                <a:spcPts val="2659"/>
              </a:lnSpc>
              <a:spcBef>
                <a:spcPct val="0"/>
              </a:spcBef>
            </a:pPr>
            <a:r>
              <a:rPr lang="en-US" sz="1899">
                <a:solidFill>
                  <a:srgbClr val="5221B2"/>
                </a:solidFill>
                <a:latin typeface="Poppins Medium"/>
              </a:rPr>
              <a:t>• A decrease in immune function</a:t>
            </a:r>
          </a:p>
        </p:txBody>
      </p:sp>
      <p:sp>
        <p:nvSpPr>
          <p:cNvPr id="22" name="AutoShape 22"/>
          <p:cNvSpPr/>
          <p:nvPr/>
        </p:nvSpPr>
        <p:spPr>
          <a:xfrm>
            <a:off x="16194047" y="9660820"/>
            <a:ext cx="1167456" cy="0"/>
          </a:xfrm>
          <a:prstGeom prst="line">
            <a:avLst/>
          </a:prstGeom>
          <a:ln w="38100" cap="flat">
            <a:solidFill>
              <a:srgbClr val="7C2AE8"/>
            </a:solidFill>
            <a:prstDash val="solid"/>
            <a:headEnd type="none" w="sm" len="sm"/>
            <a:tailEnd type="arrow" w="med" len="sm"/>
          </a:ln>
        </p:spPr>
      </p:sp>
      <p:sp>
        <p:nvSpPr>
          <p:cNvPr id="23" name="TextBox 23"/>
          <p:cNvSpPr txBox="1"/>
          <p:nvPr/>
        </p:nvSpPr>
        <p:spPr>
          <a:xfrm>
            <a:off x="1282793" y="6957128"/>
            <a:ext cx="4738152" cy="3040478"/>
          </a:xfrm>
          <a:prstGeom prst="rect">
            <a:avLst/>
          </a:prstGeom>
        </p:spPr>
        <p:txBody>
          <a:bodyPr lIns="0" tIns="0" rIns="0" bIns="0" rtlCol="0" anchor="t">
            <a:spAutoFit/>
          </a:bodyPr>
          <a:lstStyle/>
          <a:p>
            <a:pPr marL="470304" lvl="1" indent="-235152" algn="ctr">
              <a:lnSpc>
                <a:spcPts val="3049"/>
              </a:lnSpc>
              <a:buFont typeface="Arial"/>
              <a:buChar char="•"/>
            </a:pPr>
            <a:r>
              <a:rPr lang="en-US" sz="2178">
                <a:solidFill>
                  <a:srgbClr val="000000"/>
                </a:solidFill>
                <a:latin typeface="Canva Sans"/>
              </a:rPr>
              <a:t>Type II diabetes</a:t>
            </a:r>
          </a:p>
          <a:p>
            <a:pPr marL="470304" lvl="1" indent="-235152" algn="ctr">
              <a:lnSpc>
                <a:spcPts val="3049"/>
              </a:lnSpc>
              <a:spcBef>
                <a:spcPct val="0"/>
              </a:spcBef>
              <a:buFont typeface="Arial"/>
              <a:buChar char="•"/>
            </a:pPr>
            <a:r>
              <a:rPr lang="en-US" sz="2178">
                <a:solidFill>
                  <a:srgbClr val="000000"/>
                </a:solidFill>
                <a:latin typeface="Canva Sans"/>
              </a:rPr>
              <a:t>Coronary heart disease           Stroke</a:t>
            </a:r>
          </a:p>
          <a:p>
            <a:pPr marL="470304" lvl="1" indent="-235152" algn="ctr">
              <a:lnSpc>
                <a:spcPts val="3049"/>
              </a:lnSpc>
              <a:spcBef>
                <a:spcPct val="0"/>
              </a:spcBef>
              <a:buFont typeface="Arial"/>
              <a:buChar char="•"/>
            </a:pPr>
            <a:r>
              <a:rPr lang="en-US" sz="2178">
                <a:solidFill>
                  <a:srgbClr val="000000"/>
                </a:solidFill>
                <a:latin typeface="Canva Sans"/>
              </a:rPr>
              <a:t>Gallbladder disease</a:t>
            </a:r>
          </a:p>
          <a:p>
            <a:pPr marL="470304" lvl="1" indent="-235152" algn="ctr">
              <a:lnSpc>
                <a:spcPts val="3049"/>
              </a:lnSpc>
              <a:spcBef>
                <a:spcPct val="0"/>
              </a:spcBef>
              <a:buFont typeface="Arial"/>
              <a:buChar char="•"/>
            </a:pPr>
            <a:r>
              <a:rPr lang="en-US" sz="2178">
                <a:solidFill>
                  <a:srgbClr val="000000"/>
                </a:solidFill>
                <a:latin typeface="Canva Sans"/>
              </a:rPr>
              <a:t>High blood pressure</a:t>
            </a:r>
          </a:p>
          <a:p>
            <a:pPr marL="470304" lvl="1" indent="-235152" algn="ctr">
              <a:lnSpc>
                <a:spcPts val="3049"/>
              </a:lnSpc>
              <a:spcBef>
                <a:spcPct val="0"/>
              </a:spcBef>
              <a:buFont typeface="Arial"/>
              <a:buChar char="•"/>
            </a:pPr>
            <a:r>
              <a:rPr lang="en-US" sz="2178">
                <a:solidFill>
                  <a:srgbClr val="000000"/>
                </a:solidFill>
                <a:latin typeface="Canva Sans"/>
              </a:rPr>
              <a:t>Mental illnesses such as clinical depression, anxiety, and others</a:t>
            </a:r>
          </a:p>
          <a:p>
            <a:pPr algn="ctr">
              <a:lnSpc>
                <a:spcPts val="3049"/>
              </a:lnSpc>
              <a:spcBef>
                <a:spcPct val="0"/>
              </a:spcBef>
            </a:pPr>
            <a:endParaRPr lang="en-US" sz="2178">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784" b="36739"/>
          <a:stretch>
            <a:fillRect/>
          </a:stretch>
        </p:blipFill>
        <p:spPr>
          <a:xfrm>
            <a:off x="0" y="0"/>
            <a:ext cx="18288000" cy="10287000"/>
          </a:xfrm>
          <a:prstGeom prst="rect">
            <a:avLst/>
          </a:prstGeom>
        </p:spPr>
      </p:pic>
      <p:sp>
        <p:nvSpPr>
          <p:cNvPr id="3" name="TextBox 3"/>
          <p:cNvSpPr txBox="1"/>
          <p:nvPr/>
        </p:nvSpPr>
        <p:spPr>
          <a:xfrm>
            <a:off x="5796915" y="4192597"/>
            <a:ext cx="4360108" cy="1644631"/>
          </a:xfrm>
          <a:prstGeom prst="rect">
            <a:avLst/>
          </a:prstGeom>
        </p:spPr>
        <p:txBody>
          <a:bodyPr lIns="0" tIns="0" rIns="0" bIns="0" rtlCol="0" anchor="t">
            <a:spAutoFit/>
          </a:bodyPr>
          <a:lstStyle/>
          <a:p>
            <a:pPr>
              <a:lnSpc>
                <a:spcPts val="12858"/>
              </a:lnSpc>
            </a:pPr>
            <a:r>
              <a:rPr lang="en-US" sz="9184">
                <a:solidFill>
                  <a:srgbClr val="FFFFFF"/>
                </a:solidFill>
                <a:latin typeface="Poppins ExtraBold"/>
              </a:rPr>
              <a:t>Thank</a:t>
            </a:r>
          </a:p>
        </p:txBody>
      </p:sp>
      <p:sp>
        <p:nvSpPr>
          <p:cNvPr id="4" name="TextBox 4"/>
          <p:cNvSpPr txBox="1"/>
          <p:nvPr/>
        </p:nvSpPr>
        <p:spPr>
          <a:xfrm>
            <a:off x="9746904" y="4192597"/>
            <a:ext cx="4360108" cy="1652660"/>
          </a:xfrm>
          <a:prstGeom prst="rect">
            <a:avLst/>
          </a:prstGeom>
        </p:spPr>
        <p:txBody>
          <a:bodyPr lIns="0" tIns="0" rIns="0" bIns="0" rtlCol="0" anchor="t">
            <a:spAutoFit/>
          </a:bodyPr>
          <a:lstStyle/>
          <a:p>
            <a:pPr>
              <a:lnSpc>
                <a:spcPts val="12858"/>
              </a:lnSpc>
            </a:pPr>
            <a:r>
              <a:rPr lang="en-US" sz="9184">
                <a:solidFill>
                  <a:srgbClr val="00C4CC"/>
                </a:solidFill>
                <a:latin typeface="Poppins ExtraBold Bold"/>
              </a:rPr>
              <a:t>You</a:t>
            </a:r>
          </a:p>
        </p:txBody>
      </p:sp>
      <p:grpSp>
        <p:nvGrpSpPr>
          <p:cNvPr id="5" name="Group 5"/>
          <p:cNvGrpSpPr/>
          <p:nvPr/>
        </p:nvGrpSpPr>
        <p:grpSpPr>
          <a:xfrm rot="-3092779">
            <a:off x="9768924" y="359881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
              <a:solidFill>
                <a:srgbClr val="FFFFFF">
                  <a:alpha val="27843"/>
                </a:srgbClr>
              </a:solidFill>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092779">
            <a:off x="11577819" y="3434175"/>
            <a:ext cx="791993" cy="79199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092779">
            <a:off x="11623554" y="3478359"/>
            <a:ext cx="715595" cy="715595"/>
          </a:xfrm>
          <a:prstGeom prst="rect">
            <a:avLst/>
          </a:prstGeom>
        </p:spPr>
      </p:pic>
      <p:grpSp>
        <p:nvGrpSpPr>
          <p:cNvPr id="12" name="Group 12"/>
          <p:cNvGrpSpPr/>
          <p:nvPr/>
        </p:nvGrpSpPr>
        <p:grpSpPr>
          <a:xfrm>
            <a:off x="-162723" y="9368120"/>
            <a:ext cx="18846745" cy="3086100"/>
            <a:chOff x="0" y="0"/>
            <a:chExt cx="4963752" cy="812800"/>
          </a:xfrm>
        </p:grpSpPr>
        <p:sp>
          <p:nvSpPr>
            <p:cNvPr id="13" name="Freeform 13"/>
            <p:cNvSpPr/>
            <p:nvPr/>
          </p:nvSpPr>
          <p:spPr>
            <a:xfrm>
              <a:off x="0" y="0"/>
              <a:ext cx="4963752" cy="812800"/>
            </a:xfrm>
            <a:custGeom>
              <a:avLst/>
              <a:gdLst/>
              <a:ahLst/>
              <a:cxnLst/>
              <a:rect l="l" t="t" r="r" b="b"/>
              <a:pathLst>
                <a:path w="4963752" h="812800">
                  <a:moveTo>
                    <a:pt x="0" y="0"/>
                  </a:moveTo>
                  <a:lnTo>
                    <a:pt x="4963752" y="0"/>
                  </a:lnTo>
                  <a:lnTo>
                    <a:pt x="4963752" y="812800"/>
                  </a:lnTo>
                  <a:lnTo>
                    <a:pt x="0" y="812800"/>
                  </a:lnTo>
                  <a:close/>
                </a:path>
              </a:pathLst>
            </a:custGeom>
            <a:solidFill>
              <a:srgbClr val="FFFF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5" name="Picture 15"/>
          <p:cNvPicPr>
            <a:picLocks noChangeAspect="1"/>
          </p:cNvPicPr>
          <p:nvPr/>
        </p:nvPicPr>
        <p:blipFill>
          <a:blip r:embed="rId5"/>
          <a:srcRect/>
          <a:stretch>
            <a:fillRect/>
          </a:stretch>
        </p:blipFill>
        <p:spPr>
          <a:xfrm>
            <a:off x="6055319" y="9368120"/>
            <a:ext cx="812434" cy="81080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64327" y="9368120"/>
            <a:ext cx="780201" cy="780201"/>
          </a:xfrm>
          <a:prstGeom prst="rect">
            <a:avLst/>
          </a:prstGeom>
        </p:spPr>
      </p:pic>
      <p:pic>
        <p:nvPicPr>
          <p:cNvPr id="17" name="Picture 17"/>
          <p:cNvPicPr>
            <a:picLocks noChangeAspect="1"/>
          </p:cNvPicPr>
          <p:nvPr/>
        </p:nvPicPr>
        <p:blipFill>
          <a:blip r:embed="rId5"/>
          <a:srcRect/>
          <a:stretch>
            <a:fillRect/>
          </a:stretch>
        </p:blipFill>
        <p:spPr>
          <a:xfrm>
            <a:off x="6124846" y="9434363"/>
            <a:ext cx="661723" cy="660394"/>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12317" y="-1290295"/>
            <a:ext cx="4241017" cy="2320993"/>
          </a:xfrm>
          <a:prstGeom prst="rect">
            <a:avLst/>
          </a:prstGeom>
        </p:spPr>
      </p:pic>
      <p:pic>
        <p:nvPicPr>
          <p:cNvPr id="19" name="Picture 19"/>
          <p:cNvPicPr>
            <a:picLocks noChangeAspect="1"/>
          </p:cNvPicPr>
          <p:nvPr/>
        </p:nvPicPr>
        <p:blipFill>
          <a:blip r:embed="rId10"/>
          <a:srcRect/>
          <a:stretch>
            <a:fillRect/>
          </a:stretch>
        </p:blipFill>
        <p:spPr>
          <a:xfrm>
            <a:off x="6011836" y="9368120"/>
            <a:ext cx="899400" cy="899400"/>
          </a:xfrm>
          <a:prstGeom prst="rect">
            <a:avLst/>
          </a:prstGeom>
        </p:spPr>
      </p:pic>
      <p:sp>
        <p:nvSpPr>
          <p:cNvPr id="20" name="TextBox 20"/>
          <p:cNvSpPr txBox="1"/>
          <p:nvPr/>
        </p:nvSpPr>
        <p:spPr>
          <a:xfrm>
            <a:off x="7044784" y="9408751"/>
            <a:ext cx="5118667" cy="616407"/>
          </a:xfrm>
          <a:prstGeom prst="rect">
            <a:avLst/>
          </a:prstGeom>
        </p:spPr>
        <p:txBody>
          <a:bodyPr lIns="0" tIns="0" rIns="0" bIns="0" rtlCol="0" anchor="t">
            <a:spAutoFit/>
          </a:bodyPr>
          <a:lstStyle/>
          <a:p>
            <a:pPr>
              <a:lnSpc>
                <a:spcPts val="4874"/>
              </a:lnSpc>
            </a:pPr>
            <a:r>
              <a:rPr lang="en-US" sz="3482">
                <a:solidFill>
                  <a:srgbClr val="000000"/>
                </a:solidFill>
                <a:latin typeface="Poppins Medium"/>
              </a:rPr>
              <a:t>- Corvus Team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451</Words>
  <Application>Microsoft Macintosh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Poppins Medium</vt:lpstr>
      <vt:lpstr>Poppins Medium Bold</vt:lpstr>
      <vt:lpstr>Poppins ExtraBold Bold</vt:lpstr>
      <vt:lpstr>Poppins ExtraBold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Professional Health Presentation</dc:title>
  <cp:lastModifiedBy>16jesuine@gmail.com</cp:lastModifiedBy>
  <cp:revision>2</cp:revision>
  <dcterms:created xsi:type="dcterms:W3CDTF">2006-08-16T00:00:00Z</dcterms:created>
  <dcterms:modified xsi:type="dcterms:W3CDTF">2023-04-01T04:39:49Z</dcterms:modified>
  <dc:identifier>DAFey2SITrU</dc:identifier>
</cp:coreProperties>
</file>